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75" r:id="rId4"/>
    <p:sldId id="259" r:id="rId5"/>
    <p:sldId id="278" r:id="rId6"/>
    <p:sldId id="276" r:id="rId7"/>
    <p:sldId id="277" r:id="rId8"/>
    <p:sldId id="279" r:id="rId9"/>
    <p:sldId id="280" r:id="rId10"/>
    <p:sldId id="260" r:id="rId11"/>
    <p:sldId id="261" r:id="rId12"/>
    <p:sldId id="262" r:id="rId13"/>
    <p:sldId id="263" r:id="rId14"/>
    <p:sldId id="281" r:id="rId15"/>
    <p:sldId id="265" r:id="rId16"/>
    <p:sldId id="266" r:id="rId17"/>
    <p:sldId id="268" r:id="rId18"/>
    <p:sldId id="270" r:id="rId19"/>
    <p:sldId id="269" r:id="rId20"/>
    <p:sldId id="271" r:id="rId21"/>
    <p:sldId id="282" r:id="rId22"/>
    <p:sldId id="283" r:id="rId23"/>
    <p:sldId id="272" r:id="rId24"/>
    <p:sldId id="273" r:id="rId25"/>
    <p:sldId id="274" r:id="rId26"/>
  </p:sldIdLst>
  <p:sldSz cx="9144000" cy="6858000" type="screen4x3"/>
  <p:notesSz cx="6858000" cy="91884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00"/>
    <a:srgbClr val="FF3300"/>
    <a:srgbClr val="856025"/>
    <a:srgbClr val="51484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71" autoAdjust="0"/>
    <p:restoredTop sz="94706" autoAdjust="0"/>
  </p:normalViewPr>
  <p:slideViewPr>
    <p:cSldViewPr snapToGrid="0" snapToObjects="1">
      <p:cViewPr varScale="1">
        <p:scale>
          <a:sx n="75" d="100"/>
          <a:sy n="75" d="100"/>
        </p:scale>
        <p:origin x="-972" y="-84"/>
      </p:cViewPr>
      <p:guideLst>
        <p:guide orient="horz" pos="3696"/>
        <p:guide pos="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96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296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A4DF4A-9F92-47F1-B854-316E539B4C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31888" y="688975"/>
            <a:ext cx="4595812" cy="3446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64038"/>
            <a:ext cx="5486400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807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2807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C5F3EA-F3CF-4360-BD78-C6B08BF675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4CED02-CFBA-4320-AFF7-51DEE9AC256B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96B7D2-E818-47F9-A69B-9C7B2B411985}" type="slidenum">
              <a:rPr lang="en-US"/>
              <a:pPr/>
              <a:t>10</a:t>
            </a:fld>
            <a:endParaRPr lang="en-US"/>
          </a:p>
        </p:txBody>
      </p:sp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8669C0-8609-4A4A-B714-C92C1C923F45}" type="slidenum">
              <a:rPr lang="en-US"/>
              <a:pPr/>
              <a:t>11</a:t>
            </a:fld>
            <a:endParaRPr lang="en-US"/>
          </a:p>
        </p:txBody>
      </p:sp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0FCE4-6117-43EB-ACE4-B6F0CC16C8EA}" type="slidenum">
              <a:rPr lang="en-US"/>
              <a:pPr/>
              <a:t>12</a:t>
            </a:fld>
            <a:endParaRPr lang="en-US"/>
          </a:p>
        </p:txBody>
      </p:sp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687482-28F9-475F-8728-47AC3CDFE2C3}" type="slidenum">
              <a:rPr lang="en-US"/>
              <a:pPr/>
              <a:t>13</a:t>
            </a:fld>
            <a:endParaRPr lang="en-US"/>
          </a:p>
        </p:txBody>
      </p:sp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687482-28F9-475F-8728-47AC3CDFE2C3}" type="slidenum">
              <a:rPr lang="en-US"/>
              <a:pPr/>
              <a:t>14</a:t>
            </a:fld>
            <a:endParaRPr lang="en-US"/>
          </a:p>
        </p:txBody>
      </p:sp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3739D7-67D2-440A-A061-1DE9F0E5AB1A}" type="slidenum">
              <a:rPr lang="en-US"/>
              <a:pPr/>
              <a:t>15</a:t>
            </a:fld>
            <a:endParaRPr lang="en-US"/>
          </a:p>
        </p:txBody>
      </p:sp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9D1A8-E796-42A8-90E6-EEAC5CCC373F}" type="slidenum">
              <a:rPr lang="en-US"/>
              <a:pPr/>
              <a:t>16</a:t>
            </a:fld>
            <a:endParaRPr lang="en-US"/>
          </a:p>
        </p:txBody>
      </p:sp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036E81-5310-403A-B252-8F783DBFCEE7}" type="slidenum">
              <a:rPr lang="en-US"/>
              <a:pPr/>
              <a:t>17</a:t>
            </a:fld>
            <a:endParaRPr lang="en-US"/>
          </a:p>
        </p:txBody>
      </p:sp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00A650-4ED1-4B0A-9EAC-32DA6178291A}" type="slidenum">
              <a:rPr lang="en-US"/>
              <a:pPr/>
              <a:t>18</a:t>
            </a:fld>
            <a:endParaRPr lang="en-US"/>
          </a:p>
        </p:txBody>
      </p:sp>
      <p:sp>
        <p:nvSpPr>
          <p:cNvPr id="100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32091-76D4-4943-A6B9-FBD525EE34EF}" type="slidenum">
              <a:rPr lang="en-US"/>
              <a:pPr/>
              <a:t>19</a:t>
            </a:fld>
            <a:endParaRPr lang="en-US"/>
          </a:p>
        </p:txBody>
      </p:sp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F9276D-CB39-4176-8D94-B3D47846A40D}" type="slidenum">
              <a:rPr lang="en-US"/>
              <a:pPr/>
              <a:t>2</a:t>
            </a:fld>
            <a:endParaRPr lang="en-US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F169DC-DA42-42EB-B60D-044B552DE678}" type="slidenum">
              <a:rPr lang="en-US"/>
              <a:pPr/>
              <a:t>20</a:t>
            </a:fld>
            <a:endParaRPr lang="en-US"/>
          </a:p>
        </p:txBody>
      </p:sp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F169DC-DA42-42EB-B60D-044B552DE678}" type="slidenum">
              <a:rPr lang="en-US"/>
              <a:pPr/>
              <a:t>21</a:t>
            </a:fld>
            <a:endParaRPr lang="en-US"/>
          </a:p>
        </p:txBody>
      </p:sp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F169DC-DA42-42EB-B60D-044B552DE678}" type="slidenum">
              <a:rPr lang="en-US"/>
              <a:pPr/>
              <a:t>22</a:t>
            </a:fld>
            <a:endParaRPr lang="en-US"/>
          </a:p>
        </p:txBody>
      </p:sp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0ABEE9-D4B1-4DC0-9F4B-C280D7994E0F}" type="slidenum">
              <a:rPr lang="en-US"/>
              <a:pPr/>
              <a:t>23</a:t>
            </a:fld>
            <a:endParaRPr lang="en-US"/>
          </a:p>
        </p:txBody>
      </p:sp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027AF3-EB2D-4BCE-A7A6-85F83B64F301}" type="slidenum">
              <a:rPr lang="en-US"/>
              <a:pPr/>
              <a:t>24</a:t>
            </a:fld>
            <a:endParaRPr lang="en-US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34AB6D-16FC-4DFF-BF92-86BC6260C4D5}" type="slidenum">
              <a:rPr lang="en-US"/>
              <a:pPr/>
              <a:t>25</a:t>
            </a:fld>
            <a:endParaRPr lang="en-US"/>
          </a:p>
        </p:txBody>
      </p:sp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5F3EA-F3CF-4360-BD78-C6B08BF6750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36AA21-A8AC-452E-AF5A-2B7EA30E3E17}" type="slidenum">
              <a:rPr lang="en-US"/>
              <a:pPr/>
              <a:t>4</a:t>
            </a:fld>
            <a:endParaRPr lang="en-US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36AA21-A8AC-452E-AF5A-2B7EA30E3E17}" type="slidenum">
              <a:rPr lang="en-US"/>
              <a:pPr/>
              <a:t>5</a:t>
            </a:fld>
            <a:endParaRPr lang="en-US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5F3EA-F3CF-4360-BD78-C6B08BF6750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5F3EA-F3CF-4360-BD78-C6B08BF6750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5F3EA-F3CF-4360-BD78-C6B08BF6750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5F3EA-F3CF-4360-BD78-C6B08BF6750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8116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36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1685" name="Picture 5" descr="logo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238" y="5622925"/>
            <a:ext cx="1905000" cy="949325"/>
          </a:xfrm>
          <a:prstGeom prst="rect">
            <a:avLst/>
          </a:prstGeom>
          <a:noFill/>
        </p:spPr>
      </p:pic>
      <p:sp>
        <p:nvSpPr>
          <p:cNvPr id="71686" name="Line 6"/>
          <p:cNvSpPr>
            <a:spLocks noChangeShapeType="1"/>
          </p:cNvSpPr>
          <p:nvPr userDrawn="1"/>
        </p:nvSpPr>
        <p:spPr bwMode="auto">
          <a:xfrm>
            <a:off x="1295400" y="5878513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2716213" y="5864225"/>
            <a:ext cx="5829300" cy="762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Brian Moulton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ISIC-XVI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1925"/>
            <a:ext cx="1943100" cy="5645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1925"/>
            <a:ext cx="5676900" cy="5645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ISIC-XVI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192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90650"/>
            <a:ext cx="3810000" cy="4416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0650"/>
            <a:ext cx="3810000" cy="4416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716213" y="5967413"/>
            <a:ext cx="5829300" cy="5889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NKS 2007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ISIC-XVI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ISIC-XVI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90650"/>
            <a:ext cx="3810000" cy="4416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0650"/>
            <a:ext cx="3810000" cy="4416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ISIC-XVI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ISIC-XVI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NKS 2007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ISIC-XVI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ISIC-XVI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ISIC-XVI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19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90650"/>
            <a:ext cx="777240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7" name="Picture 13" descr="logo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3050" y="5830888"/>
            <a:ext cx="1171575" cy="584200"/>
          </a:xfrm>
          <a:prstGeom prst="rect">
            <a:avLst/>
          </a:prstGeom>
          <a:noFill/>
        </p:spPr>
      </p:pic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685800" y="5989638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16213" y="5967413"/>
            <a:ext cx="58293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/>
              <a:t>ISIC-XVI 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Recent Developments in Materials Science</a:t>
            </a:r>
            <a:endParaRPr lang="en-US" dirty="0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 smtClean="0"/>
              <a:t>NKS and the design of new materials</a:t>
            </a:r>
            <a:endParaRPr lang="en-US" sz="240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Brian Moulton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Amorphous Materials?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90650"/>
            <a:ext cx="3810000" cy="3987800"/>
          </a:xfrm>
        </p:spPr>
        <p:txBody>
          <a:bodyPr/>
          <a:lstStyle/>
          <a:p>
            <a:r>
              <a:rPr lang="en-US" sz="2400"/>
              <a:t>Node &amp; spacer</a:t>
            </a:r>
          </a:p>
          <a:p>
            <a:pPr lvl="1"/>
            <a:r>
              <a:rPr lang="en-US" sz="2000"/>
              <a:t>Specific geometries</a:t>
            </a:r>
          </a:p>
          <a:p>
            <a:pPr lvl="1"/>
            <a:r>
              <a:rPr lang="en-US" sz="2000"/>
              <a:t>Rigid spacer</a:t>
            </a:r>
          </a:p>
          <a:p>
            <a:pPr lvl="1"/>
            <a:r>
              <a:rPr lang="en-US" sz="2000"/>
              <a:t>“Complete” coordination sphere</a:t>
            </a:r>
          </a:p>
          <a:p>
            <a:endParaRPr lang="en-US" sz="2400"/>
          </a:p>
          <a:p>
            <a:r>
              <a:rPr lang="en-US" sz="2400"/>
              <a:t>“Self-correction”</a:t>
            </a:r>
          </a:p>
          <a:p>
            <a:pPr lvl="1"/>
            <a:r>
              <a:rPr lang="en-US" sz="2000"/>
              <a:t>Thermodynamics</a:t>
            </a:r>
          </a:p>
          <a:p>
            <a:pPr lvl="1"/>
            <a:r>
              <a:rPr lang="en-US" sz="2000"/>
              <a:t>Kinetics</a:t>
            </a:r>
          </a:p>
        </p:txBody>
      </p:sp>
      <p:graphicFrame>
        <p:nvGraphicFramePr>
          <p:cNvPr id="73850" name="Object 122"/>
          <p:cNvGraphicFramePr>
            <a:graphicFrameLocks noChangeAspect="1"/>
          </p:cNvGraphicFramePr>
          <p:nvPr/>
        </p:nvGraphicFramePr>
        <p:xfrm>
          <a:off x="4662488" y="1503363"/>
          <a:ext cx="3606800" cy="3654425"/>
        </p:xfrm>
        <a:graphic>
          <a:graphicData uri="http://schemas.openxmlformats.org/presentationml/2006/ole">
            <p:oleObj spid="_x0000_s73850" name="Image" r:id="rId4" imgW="8888889" imgH="9003175" progId="Photoshop.Image.7">
              <p:embed/>
            </p:oleObj>
          </a:graphicData>
        </a:graphic>
      </p:graphicFrame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16213" y="5967413"/>
            <a:ext cx="5829300" cy="588962"/>
          </a:xfrm>
        </p:spPr>
        <p:txBody>
          <a:bodyPr/>
          <a:lstStyle/>
          <a:p>
            <a:r>
              <a:rPr lang="en-US" dirty="0" smtClean="0"/>
              <a:t>NKS 2007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Amorphous Materials?</a:t>
            </a:r>
          </a:p>
        </p:txBody>
      </p:sp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4"/>
          <a:srcRect l="3360" t="17245" r="3488" b="17245"/>
          <a:stretch>
            <a:fillRect/>
          </a:stretch>
        </p:blipFill>
        <p:spPr bwMode="auto">
          <a:xfrm>
            <a:off x="685800" y="1474788"/>
            <a:ext cx="4621213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4722813" y="5214938"/>
            <a:ext cx="3735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/>
              <a:t>Mn</a:t>
            </a:r>
            <a:r>
              <a:rPr lang="en-GB" baseline="-25000"/>
              <a:t>12</a:t>
            </a:r>
            <a:r>
              <a:rPr lang="en-GB"/>
              <a:t>O</a:t>
            </a:r>
            <a:r>
              <a:rPr lang="en-GB" baseline="-25000"/>
              <a:t>12</a:t>
            </a:r>
            <a:r>
              <a:rPr lang="en-GB"/>
              <a:t>(CH</a:t>
            </a:r>
            <a:r>
              <a:rPr lang="en-GB" baseline="-25000"/>
              <a:t>3</a:t>
            </a:r>
            <a:r>
              <a:rPr lang="en-GB"/>
              <a:t>COO)</a:t>
            </a:r>
            <a:r>
              <a:rPr lang="en-GB" baseline="-25000"/>
              <a:t>16</a:t>
            </a:r>
            <a:r>
              <a:rPr lang="en-GB"/>
              <a:t>(H</a:t>
            </a:r>
            <a:r>
              <a:rPr lang="en-GB" baseline="-25000"/>
              <a:t>2</a:t>
            </a:r>
            <a:r>
              <a:rPr lang="en-GB"/>
              <a:t>O)</a:t>
            </a:r>
            <a:r>
              <a:rPr lang="en-GB" baseline="-25000"/>
              <a:t>4</a:t>
            </a:r>
            <a:r>
              <a:rPr lang="en-US"/>
              <a:t> </a:t>
            </a:r>
          </a:p>
        </p:txBody>
      </p:sp>
      <p:graphicFrame>
        <p:nvGraphicFramePr>
          <p:cNvPr id="75786" name="Object 10"/>
          <p:cNvGraphicFramePr>
            <a:graphicFrameLocks noChangeAspect="1"/>
          </p:cNvGraphicFramePr>
          <p:nvPr/>
        </p:nvGraphicFramePr>
        <p:xfrm>
          <a:off x="5861050" y="1558925"/>
          <a:ext cx="2774950" cy="2644775"/>
        </p:xfrm>
        <a:graphic>
          <a:graphicData uri="http://schemas.openxmlformats.org/presentationml/2006/ole">
            <p:oleObj spid="_x0000_s75786" name="Image" r:id="rId5" imgW="2171429" imgH="2069841" progId="Photoshop.Image.7">
              <p:embed/>
            </p:oleObj>
          </a:graphicData>
        </a:graphic>
      </p:graphicFrame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16213" y="5967413"/>
            <a:ext cx="5829300" cy="588962"/>
          </a:xfrm>
        </p:spPr>
        <p:txBody>
          <a:bodyPr/>
          <a:lstStyle/>
          <a:p>
            <a:r>
              <a:rPr lang="en-US" dirty="0" smtClean="0"/>
              <a:t>NKS 2007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Ligand Exchange</a:t>
            </a:r>
          </a:p>
        </p:txBody>
      </p:sp>
      <p:graphicFrame>
        <p:nvGraphicFramePr>
          <p:cNvPr id="78854" name="Object 6"/>
          <p:cNvGraphicFramePr>
            <a:graphicFrameLocks noChangeAspect="1"/>
          </p:cNvGraphicFramePr>
          <p:nvPr/>
        </p:nvGraphicFramePr>
        <p:xfrm>
          <a:off x="485775" y="1452563"/>
          <a:ext cx="5237163" cy="3746500"/>
        </p:xfrm>
        <a:graphic>
          <a:graphicData uri="http://schemas.openxmlformats.org/presentationml/2006/ole">
            <p:oleObj spid="_x0000_s78854" name="ISIS/Draw Sketch" r:id="rId4" imgW="6953040" imgH="4971960" progId="ISISServer">
              <p:embed/>
            </p:oleObj>
          </a:graphicData>
        </a:graphic>
      </p:graphicFrame>
      <p:graphicFrame>
        <p:nvGraphicFramePr>
          <p:cNvPr id="78855" name="Object 7"/>
          <p:cNvGraphicFramePr>
            <a:graphicFrameLocks noChangeAspect="1"/>
          </p:cNvGraphicFramePr>
          <p:nvPr/>
        </p:nvGraphicFramePr>
        <p:xfrm>
          <a:off x="6135688" y="1452563"/>
          <a:ext cx="2386012" cy="2408237"/>
        </p:xfrm>
        <a:graphic>
          <a:graphicData uri="http://schemas.openxmlformats.org/presentationml/2006/ole">
            <p:oleObj spid="_x0000_s78855" name="ISIS/Draw Sketch" r:id="rId5" imgW="3171600" imgH="3200400" progId="ISISServer">
              <p:embed/>
            </p:oleObj>
          </a:graphicData>
        </a:graphic>
      </p:graphicFrame>
      <p:graphicFrame>
        <p:nvGraphicFramePr>
          <p:cNvPr id="78856" name="Object 8"/>
          <p:cNvGraphicFramePr>
            <a:graphicFrameLocks noChangeAspect="1"/>
          </p:cNvGraphicFramePr>
          <p:nvPr/>
        </p:nvGraphicFramePr>
        <p:xfrm>
          <a:off x="6026150" y="4113213"/>
          <a:ext cx="1919288" cy="1455737"/>
        </p:xfrm>
        <a:graphic>
          <a:graphicData uri="http://schemas.openxmlformats.org/presentationml/2006/ole">
            <p:oleObj spid="_x0000_s78856" name="ISIS/Draw Sketch" r:id="rId6" imgW="2562120" imgH="1942920" progId="ISISServer">
              <p:embed/>
            </p:oleObj>
          </a:graphicData>
        </a:graphic>
      </p:graphicFrame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16213" y="5967413"/>
            <a:ext cx="5829300" cy="588962"/>
          </a:xfrm>
        </p:spPr>
        <p:txBody>
          <a:bodyPr/>
          <a:lstStyle/>
          <a:p>
            <a:r>
              <a:rPr lang="en-US" dirty="0" smtClean="0"/>
              <a:t>NKS 2007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Coordination Polymer Gels</a:t>
            </a:r>
          </a:p>
        </p:txBody>
      </p:sp>
      <p:pic>
        <p:nvPicPr>
          <p:cNvPr id="80900" name="Picture 4" descr="gel"/>
          <p:cNvPicPr>
            <a:picLocks noChangeAspect="1" noChangeArrowheads="1"/>
          </p:cNvPicPr>
          <p:nvPr/>
        </p:nvPicPr>
        <p:blipFill>
          <a:blip r:embed="rId4" cstate="print"/>
          <a:srcRect l="13544" r="5675"/>
          <a:stretch>
            <a:fillRect/>
          </a:stretch>
        </p:blipFill>
        <p:spPr bwMode="auto">
          <a:xfrm>
            <a:off x="474663" y="1441450"/>
            <a:ext cx="2395537" cy="3952875"/>
          </a:xfrm>
          <a:prstGeom prst="rect">
            <a:avLst/>
          </a:prstGeom>
          <a:noFill/>
        </p:spPr>
      </p:pic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4462463" y="1333500"/>
            <a:ext cx="308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&gt; 95% solvent, by mass</a:t>
            </a:r>
          </a:p>
        </p:txBody>
      </p:sp>
      <p:graphicFrame>
        <p:nvGraphicFramePr>
          <p:cNvPr id="80905" name="Object 9"/>
          <p:cNvGraphicFramePr>
            <a:graphicFrameLocks noChangeAspect="1"/>
          </p:cNvGraphicFramePr>
          <p:nvPr/>
        </p:nvGraphicFramePr>
        <p:xfrm>
          <a:off x="3344863" y="1824038"/>
          <a:ext cx="5324475" cy="3597275"/>
        </p:xfrm>
        <a:graphic>
          <a:graphicData uri="http://schemas.openxmlformats.org/presentationml/2006/ole">
            <p:oleObj spid="_x0000_s80905" name="Image" r:id="rId5" imgW="6653968" imgH="4495238" progId="Photoshop.Image.7">
              <p:embed/>
            </p:oleObj>
          </a:graphicData>
        </a:graphic>
      </p:graphicFrame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3435350" y="6234113"/>
            <a:ext cx="24416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i="1" dirty="0"/>
              <a:t>Chem. </a:t>
            </a:r>
            <a:r>
              <a:rPr lang="en-US" sz="1400" i="1" dirty="0" err="1"/>
              <a:t>Commun</a:t>
            </a:r>
            <a:r>
              <a:rPr lang="en-US" sz="1200" i="1" dirty="0"/>
              <a:t>.</a:t>
            </a:r>
            <a:r>
              <a:rPr lang="en-US" sz="1200" dirty="0"/>
              <a:t>, </a:t>
            </a:r>
            <a:r>
              <a:rPr lang="en-US" sz="1200" b="1" dirty="0"/>
              <a:t>2007</a:t>
            </a:r>
            <a:r>
              <a:rPr lang="en-US" sz="1200" dirty="0"/>
              <a:t>, </a:t>
            </a:r>
            <a:r>
              <a:rPr lang="en-US" sz="1200" dirty="0" smtClean="0"/>
              <a:t>2802.</a:t>
            </a:r>
            <a:endParaRPr lang="en-US" sz="1200" i="1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16213" y="5967413"/>
            <a:ext cx="5829300" cy="588962"/>
          </a:xfrm>
        </p:spPr>
        <p:txBody>
          <a:bodyPr/>
          <a:lstStyle/>
          <a:p>
            <a:r>
              <a:rPr lang="en-US" dirty="0" smtClean="0"/>
              <a:t>NKS 2007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Coordination Polymer Gels</a:t>
            </a:r>
          </a:p>
        </p:txBody>
      </p:sp>
      <p:pic>
        <p:nvPicPr>
          <p:cNvPr id="80900" name="Picture 4" descr="gel"/>
          <p:cNvPicPr>
            <a:picLocks noChangeAspect="1" noChangeArrowheads="1"/>
          </p:cNvPicPr>
          <p:nvPr/>
        </p:nvPicPr>
        <p:blipFill>
          <a:blip r:embed="rId3" cstate="print"/>
          <a:srcRect l="13544" r="5675"/>
          <a:stretch>
            <a:fillRect/>
          </a:stretch>
        </p:blipFill>
        <p:spPr bwMode="auto">
          <a:xfrm>
            <a:off x="474663" y="1441450"/>
            <a:ext cx="2395537" cy="3952875"/>
          </a:xfrm>
          <a:prstGeom prst="rect">
            <a:avLst/>
          </a:prstGeom>
          <a:noFill/>
        </p:spPr>
      </p:pic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3435350" y="6234113"/>
            <a:ext cx="24416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i="1" dirty="0"/>
              <a:t>Chem. </a:t>
            </a:r>
            <a:r>
              <a:rPr lang="en-US" sz="1400" i="1" dirty="0" err="1"/>
              <a:t>Commun</a:t>
            </a:r>
            <a:r>
              <a:rPr lang="en-US" sz="1200" i="1" dirty="0"/>
              <a:t>.</a:t>
            </a:r>
            <a:r>
              <a:rPr lang="en-US" sz="1200" dirty="0"/>
              <a:t>, </a:t>
            </a:r>
            <a:r>
              <a:rPr lang="en-US" sz="1200" b="1" dirty="0"/>
              <a:t>2007</a:t>
            </a:r>
            <a:r>
              <a:rPr lang="en-US" sz="1200" dirty="0"/>
              <a:t>, </a:t>
            </a:r>
            <a:r>
              <a:rPr lang="en-US" sz="1200" dirty="0" smtClean="0"/>
              <a:t>2802.</a:t>
            </a:r>
            <a:endParaRPr lang="en-US" sz="1200" i="1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16213" y="5967413"/>
            <a:ext cx="5829300" cy="588962"/>
          </a:xfrm>
        </p:spPr>
        <p:txBody>
          <a:bodyPr/>
          <a:lstStyle/>
          <a:p>
            <a:r>
              <a:rPr lang="en-US" dirty="0" smtClean="0"/>
              <a:t>NKS 2007</a:t>
            </a:r>
            <a:endParaRPr lang="en-US" dirty="0"/>
          </a:p>
        </p:txBody>
      </p:sp>
      <p:pic>
        <p:nvPicPr>
          <p:cNvPr id="8" name="Picture 7" descr="leath7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013" y="1266825"/>
            <a:ext cx="5105400" cy="432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Sol-gel Structure</a:t>
            </a:r>
          </a:p>
        </p:txBody>
      </p:sp>
      <p:pic>
        <p:nvPicPr>
          <p:cNvPr id="87044" name="Picture 4" descr="A 100X"/>
          <p:cNvPicPr>
            <a:picLocks noChangeAspect="1" noChangeArrowheads="1"/>
          </p:cNvPicPr>
          <p:nvPr/>
        </p:nvPicPr>
        <p:blipFill>
          <a:blip r:embed="rId3"/>
          <a:srcRect r="1672" b="3183"/>
          <a:stretch>
            <a:fillRect/>
          </a:stretch>
        </p:blipFill>
        <p:spPr bwMode="auto">
          <a:xfrm>
            <a:off x="1531938" y="1149350"/>
            <a:ext cx="6080125" cy="4559300"/>
          </a:xfrm>
          <a:prstGeom prst="rect">
            <a:avLst/>
          </a:prstGeom>
          <a:noFill/>
        </p:spPr>
      </p:pic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3852863" y="6234113"/>
            <a:ext cx="1455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/>
              <a:t>100X </a:t>
            </a:r>
            <a:r>
              <a:rPr lang="en-US" sz="1400"/>
              <a:t>optical</a:t>
            </a:r>
            <a:r>
              <a:rPr lang="en-US" sz="1200"/>
              <a:t> image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16213" y="5967413"/>
            <a:ext cx="5829300" cy="588962"/>
          </a:xfrm>
        </p:spPr>
        <p:txBody>
          <a:bodyPr/>
          <a:lstStyle/>
          <a:p>
            <a:r>
              <a:rPr lang="en-US" dirty="0" smtClean="0"/>
              <a:t>NKS 2007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Silica sol-gel</a:t>
            </a:r>
          </a:p>
        </p:txBody>
      </p:sp>
      <p:pic>
        <p:nvPicPr>
          <p:cNvPr id="88068" name="Picture 4" descr="tem"/>
          <p:cNvPicPr>
            <a:picLocks noChangeAspect="1" noChangeArrowheads="1"/>
          </p:cNvPicPr>
          <p:nvPr/>
        </p:nvPicPr>
        <p:blipFill>
          <a:blip r:embed="rId3"/>
          <a:srcRect t="10048" b="10048"/>
          <a:stretch>
            <a:fillRect/>
          </a:stretch>
        </p:blipFill>
        <p:spPr bwMode="auto">
          <a:xfrm>
            <a:off x="1593850" y="1144588"/>
            <a:ext cx="5956300" cy="4572000"/>
          </a:xfrm>
          <a:prstGeom prst="rect">
            <a:avLst/>
          </a:prstGeom>
          <a:noFill/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4070350" y="6234113"/>
            <a:ext cx="1038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/>
              <a:t>TEM image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16213" y="5967413"/>
            <a:ext cx="5829300" cy="588962"/>
          </a:xfrm>
        </p:spPr>
        <p:txBody>
          <a:bodyPr/>
          <a:lstStyle/>
          <a:p>
            <a:r>
              <a:rPr lang="en-US" dirty="0" smtClean="0"/>
              <a:t>NKS 2007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Xerogel (films)</a:t>
            </a:r>
          </a:p>
        </p:txBody>
      </p:sp>
      <p:pic>
        <p:nvPicPr>
          <p:cNvPr id="92164" name="Picture 4" descr="100_2734"/>
          <p:cNvPicPr>
            <a:picLocks noChangeAspect="1" noChangeArrowheads="1"/>
          </p:cNvPicPr>
          <p:nvPr/>
        </p:nvPicPr>
        <p:blipFill>
          <a:blip r:embed="rId3">
            <a:lum bright="18000" contrast="24000"/>
          </a:blip>
          <a:srcRect t="29016" r="17171" b="21164"/>
          <a:stretch>
            <a:fillRect/>
          </a:stretch>
        </p:blipFill>
        <p:spPr bwMode="auto">
          <a:xfrm>
            <a:off x="685800" y="1681163"/>
            <a:ext cx="7772400" cy="3502025"/>
          </a:xfrm>
          <a:prstGeom prst="rect">
            <a:avLst/>
          </a:prstGeom>
          <a:noFill/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16213" y="5967413"/>
            <a:ext cx="5829300" cy="588962"/>
          </a:xfrm>
        </p:spPr>
        <p:txBody>
          <a:bodyPr/>
          <a:lstStyle/>
          <a:p>
            <a:r>
              <a:rPr lang="en-US" dirty="0" smtClean="0"/>
              <a:t>NKS 2007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Xerogel (films)</a:t>
            </a:r>
          </a:p>
        </p:txBody>
      </p:sp>
      <p:pic>
        <p:nvPicPr>
          <p:cNvPr id="99333" name="Picture 5" descr="bl5100h1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7788" y="2413000"/>
            <a:ext cx="4570412" cy="3427413"/>
          </a:xfrm>
          <a:prstGeom prst="rect">
            <a:avLst/>
          </a:prstGeom>
          <a:noFill/>
        </p:spPr>
      </p:pic>
      <p:pic>
        <p:nvPicPr>
          <p:cNvPr id="99332" name="Picture 4" descr="bl5100b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106488"/>
            <a:ext cx="4570413" cy="3427412"/>
          </a:xfrm>
          <a:prstGeom prst="rect">
            <a:avLst/>
          </a:prstGeom>
          <a:noFill/>
        </p:spPr>
      </p:pic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16213" y="5967413"/>
            <a:ext cx="5829300" cy="588962"/>
          </a:xfrm>
        </p:spPr>
        <p:txBody>
          <a:bodyPr/>
          <a:lstStyle/>
          <a:p>
            <a:r>
              <a:rPr lang="en-US" dirty="0" smtClean="0"/>
              <a:t>NKS 2007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Aerogels</a:t>
            </a:r>
          </a:p>
        </p:txBody>
      </p:sp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1162050" y="1087438"/>
          <a:ext cx="6819900" cy="4686300"/>
        </p:xfrm>
        <a:graphic>
          <a:graphicData uri="http://schemas.openxmlformats.org/presentationml/2006/ole">
            <p:oleObj spid="_x0000_s96260" name="Image" r:id="rId4" imgW="8038095" imgH="5955556" progId="Photoshop.Image.7">
              <p:embed/>
            </p:oleObj>
          </a:graphicData>
        </a:graphic>
      </p:graphicFrame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3438525" y="6234113"/>
            <a:ext cx="2316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/>
              <a:t>Langmuir surface area = 491 </a:t>
            </a:r>
            <a:r>
              <a:rPr lang="en-US" sz="1400"/>
              <a:t>g/m</a:t>
            </a:r>
            <a:r>
              <a:rPr lang="en-US" sz="1400" baseline="30000"/>
              <a:t>2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16213" y="5967413"/>
            <a:ext cx="5829300" cy="588962"/>
          </a:xfrm>
        </p:spPr>
        <p:txBody>
          <a:bodyPr/>
          <a:lstStyle/>
          <a:p>
            <a:r>
              <a:rPr lang="en-US" dirty="0" smtClean="0"/>
              <a:t>NKS 2007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Materials Science for Dummies</a:t>
            </a:r>
            <a:endParaRPr lang="en-US" sz="3600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16213" y="5967413"/>
            <a:ext cx="5829300" cy="588962"/>
          </a:xfrm>
        </p:spPr>
        <p:txBody>
          <a:bodyPr/>
          <a:lstStyle/>
          <a:p>
            <a:r>
              <a:rPr lang="en-US" dirty="0" smtClean="0"/>
              <a:t>NKS 2007</a:t>
            </a:r>
            <a:endParaRPr lang="en-US" dirty="0"/>
          </a:p>
        </p:txBody>
      </p:sp>
      <p:pic>
        <p:nvPicPr>
          <p:cNvPr id="6" name="Picture 5" descr="tinkerto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925" y="1304925"/>
            <a:ext cx="4248150" cy="424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Aerogels</a:t>
            </a:r>
          </a:p>
        </p:txBody>
      </p:sp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1417638" y="1120775"/>
          <a:ext cx="6308725" cy="4616450"/>
        </p:xfrm>
        <a:graphic>
          <a:graphicData uri="http://schemas.openxmlformats.org/presentationml/2006/ole">
            <p:oleObj spid="_x0000_s101380" name="Image" r:id="rId4" imgW="7530159" imgH="5511111" progId="Photoshop.Image.7">
              <p:embed/>
            </p:oleObj>
          </a:graphicData>
        </a:graphic>
      </p:graphicFrame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16213" y="5967413"/>
            <a:ext cx="5829300" cy="588962"/>
          </a:xfrm>
        </p:spPr>
        <p:txBody>
          <a:bodyPr/>
          <a:lstStyle/>
          <a:p>
            <a:r>
              <a:rPr lang="en-US" dirty="0" smtClean="0"/>
              <a:t>NKS 2007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Aerogels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16213" y="5967413"/>
            <a:ext cx="5829300" cy="588962"/>
          </a:xfrm>
        </p:spPr>
        <p:txBody>
          <a:bodyPr/>
          <a:lstStyle/>
          <a:p>
            <a:r>
              <a:rPr lang="en-US" dirty="0" smtClean="0"/>
              <a:t>NKS 2007</a:t>
            </a:r>
            <a:endParaRPr lang="en-US" dirty="0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1531622" y="1152109"/>
          <a:ext cx="6225220" cy="4739104"/>
        </p:xfrm>
        <a:graphic>
          <a:graphicData uri="http://schemas.openxmlformats.org/presentationml/2006/ole">
            <p:oleObj spid="_x0000_s133125" name="SPW 9.0 Graph" r:id="rId4" imgW="5826240" imgH="4434840" progId="SigmaPlotGraphicObject.8">
              <p:embed/>
            </p:oleObj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610993" y="4327395"/>
            <a:ext cx="2963414" cy="776132"/>
          </a:xfrm>
          <a:prstGeom prst="rect">
            <a:avLst/>
          </a:prstGeom>
          <a:solidFill>
            <a:srgbClr val="0000FF">
              <a:alpha val="2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097213" y="3674477"/>
            <a:ext cx="36936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Log V = C + (D-3)[Log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Log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(Po/P)]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Aerogels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16213" y="5967413"/>
            <a:ext cx="5829300" cy="588962"/>
          </a:xfrm>
        </p:spPr>
        <p:txBody>
          <a:bodyPr/>
          <a:lstStyle/>
          <a:p>
            <a:r>
              <a:rPr lang="en-US" dirty="0" smtClean="0"/>
              <a:t>NKS 2007</a:t>
            </a:r>
            <a:endParaRPr lang="en-US" dirty="0"/>
          </a:p>
        </p:txBody>
      </p:sp>
      <p:graphicFrame>
        <p:nvGraphicFramePr>
          <p:cNvPr id="134147" name="Object 3"/>
          <p:cNvGraphicFramePr>
            <a:graphicFrameLocks noChangeAspect="1"/>
          </p:cNvGraphicFramePr>
          <p:nvPr/>
        </p:nvGraphicFramePr>
        <p:xfrm>
          <a:off x="685801" y="1307743"/>
          <a:ext cx="5027612" cy="4183778"/>
        </p:xfrm>
        <a:graphic>
          <a:graphicData uri="http://schemas.openxmlformats.org/presentationml/2006/ole">
            <p:oleObj spid="_x0000_s134147" name="SPW 9.0 Graph" r:id="rId4" imgW="5637960" imgH="4690800" progId="SigmaPlotGraphicObject.8">
              <p:embed/>
            </p:oleObj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019800" y="1304925"/>
            <a:ext cx="29337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/>
              <a:t>Plot 1</a:t>
            </a:r>
          </a:p>
          <a:p>
            <a:r>
              <a:rPr lang="en-US" sz="1600" dirty="0"/>
              <a:t>Order 1</a:t>
            </a:r>
          </a:p>
          <a:p>
            <a:endParaRPr lang="en-US" sz="1600" dirty="0"/>
          </a:p>
          <a:p>
            <a:r>
              <a:rPr lang="en-US" sz="1600" dirty="0"/>
              <a:t>Curve 1:</a:t>
            </a:r>
          </a:p>
          <a:p>
            <a:r>
              <a:rPr lang="en-US" sz="1600" dirty="0"/>
              <a:t>	</a:t>
            </a:r>
          </a:p>
          <a:p>
            <a:r>
              <a:rPr lang="en-US" sz="1600" dirty="0"/>
              <a:t>Coefficients:</a:t>
            </a:r>
          </a:p>
          <a:p>
            <a:r>
              <a:rPr lang="pt-BR" sz="1600" dirty="0"/>
              <a:t>b[0]	1.9299056529</a:t>
            </a:r>
          </a:p>
          <a:p>
            <a:r>
              <a:rPr lang="pt-BR" sz="1600" dirty="0"/>
              <a:t>b[1]	-0.4804483923</a:t>
            </a:r>
          </a:p>
          <a:p>
            <a:r>
              <a:rPr lang="pt-BR" sz="1600" dirty="0"/>
              <a:t>r ²	0.9967341317</a:t>
            </a:r>
          </a:p>
          <a:p>
            <a:endParaRPr lang="en-US" sz="1600" dirty="0"/>
          </a:p>
          <a:p>
            <a:r>
              <a:rPr lang="en-US" sz="1600" dirty="0"/>
              <a:t>Fractal Dimension = 3 + b1</a:t>
            </a:r>
          </a:p>
          <a:p>
            <a:r>
              <a:rPr lang="en-US" sz="1600" dirty="0"/>
              <a:t>                              = 2.52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Porous Coordination Polymers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Challenges*</a:t>
            </a:r>
          </a:p>
          <a:p>
            <a:pPr lvl="1"/>
            <a:r>
              <a:rPr lang="en-US" dirty="0"/>
              <a:t>Cooperative properties / composite materials</a:t>
            </a:r>
          </a:p>
          <a:p>
            <a:pPr lvl="1"/>
            <a:r>
              <a:rPr lang="en-US" dirty="0"/>
              <a:t>Thin layer compounds</a:t>
            </a:r>
          </a:p>
          <a:p>
            <a:pPr lvl="1"/>
            <a:r>
              <a:rPr lang="en-US" dirty="0" err="1"/>
              <a:t>Mesoscale</a:t>
            </a:r>
            <a:r>
              <a:rPr lang="en-US" dirty="0"/>
              <a:t> compounds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2271713" y="6234113"/>
            <a:ext cx="4664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/>
              <a:t>*Kitagawa, </a:t>
            </a:r>
            <a:r>
              <a:rPr lang="en-US" sz="1400" i="1"/>
              <a:t>et al.</a:t>
            </a:r>
            <a:r>
              <a:rPr lang="en-US" sz="1400"/>
              <a:t>, </a:t>
            </a:r>
            <a:r>
              <a:rPr lang="en-US" sz="1400" i="1"/>
              <a:t>Angew. Chem. Int. Ed.</a:t>
            </a:r>
            <a:r>
              <a:rPr lang="en-US" sz="1400"/>
              <a:t>, </a:t>
            </a:r>
            <a:r>
              <a:rPr lang="en-US" sz="1400" b="1"/>
              <a:t>2004</a:t>
            </a:r>
            <a:r>
              <a:rPr lang="en-US" sz="1400"/>
              <a:t>, 43, 2334-2375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16213" y="5967413"/>
            <a:ext cx="5829300" cy="588962"/>
          </a:xfrm>
        </p:spPr>
        <p:txBody>
          <a:bodyPr/>
          <a:lstStyle/>
          <a:p>
            <a:r>
              <a:rPr lang="en-US" dirty="0" smtClean="0"/>
              <a:t>NKS 2007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Coordination Polymers Gels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Composite materials</a:t>
            </a:r>
          </a:p>
          <a:p>
            <a:r>
              <a:rPr lang="en-US"/>
              <a:t>Xerogels: thin layer compounds </a:t>
            </a:r>
          </a:p>
          <a:p>
            <a:r>
              <a:rPr lang="en-US"/>
              <a:t>Aerogels: mesoporosity</a:t>
            </a:r>
          </a:p>
          <a:p>
            <a:endParaRPr lang="en-US"/>
          </a:p>
          <a:p>
            <a:pPr>
              <a:buFontTx/>
              <a:buBlip>
                <a:blip r:embed="rId3"/>
              </a:buBlip>
            </a:pPr>
            <a:r>
              <a:rPr lang="en-US"/>
              <a:t>Modular design</a:t>
            </a:r>
          </a:p>
          <a:p>
            <a:pPr>
              <a:buFontTx/>
              <a:buBlip>
                <a:blip r:embed="rId3"/>
              </a:buBlip>
            </a:pPr>
            <a:r>
              <a:rPr lang="en-US"/>
              <a:t>Processability</a:t>
            </a:r>
          </a:p>
          <a:p>
            <a:pPr>
              <a:buFontTx/>
              <a:buBlip>
                <a:blip r:embed="rId3"/>
              </a:buBlip>
            </a:pPr>
            <a:r>
              <a:rPr lang="en-US"/>
              <a:t>Multiple synthetic approaches</a:t>
            </a:r>
          </a:p>
          <a:p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16213" y="5967413"/>
            <a:ext cx="5829300" cy="588962"/>
          </a:xfrm>
        </p:spPr>
        <p:txBody>
          <a:bodyPr/>
          <a:lstStyle/>
          <a:p>
            <a:r>
              <a:rPr lang="en-US" dirty="0" smtClean="0"/>
              <a:t>NKS 2007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err="1"/>
              <a:t>Shuangbing</a:t>
            </a:r>
            <a:r>
              <a:rPr lang="en-US" sz="2400" dirty="0"/>
              <a:t> Han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CC3300"/>
                </a:solidFill>
              </a:rPr>
              <a:t>Brian </a:t>
            </a:r>
            <a:r>
              <a:rPr lang="en-US" sz="2400" b="1" dirty="0" err="1">
                <a:solidFill>
                  <a:srgbClr val="CC3300"/>
                </a:solidFill>
              </a:rPr>
              <a:t>Luisi</a:t>
            </a:r>
            <a:endParaRPr lang="en-US" sz="2400" b="1" dirty="0">
              <a:solidFill>
                <a:srgbClr val="CC33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CC3300"/>
                </a:solidFill>
              </a:rPr>
              <a:t>Kevin Rowland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Brown CAMR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SEM</a:t>
            </a:r>
          </a:p>
          <a:p>
            <a:pPr>
              <a:lnSpc>
                <a:spcPct val="80000"/>
              </a:lnSpc>
            </a:pPr>
            <a:r>
              <a:rPr lang="en-GB" sz="2400" dirty="0" err="1"/>
              <a:t>Indrek</a:t>
            </a:r>
            <a:r>
              <a:rPr lang="en-GB" sz="2400" dirty="0"/>
              <a:t> </a:t>
            </a:r>
            <a:r>
              <a:rPr lang="en-GB" sz="2400" dirty="0" err="1"/>
              <a:t>Kuloats</a:t>
            </a:r>
            <a:endParaRPr lang="en-GB" sz="2400" dirty="0"/>
          </a:p>
          <a:p>
            <a:pPr lvl="1">
              <a:lnSpc>
                <a:spcPct val="80000"/>
              </a:lnSpc>
            </a:pPr>
            <a:r>
              <a:rPr lang="en-GB" sz="2000" dirty="0"/>
              <a:t>adsorption isotherms</a:t>
            </a:r>
          </a:p>
          <a:p>
            <a:pPr>
              <a:lnSpc>
                <a:spcPct val="80000"/>
              </a:lnSpc>
            </a:pPr>
            <a:r>
              <a:rPr lang="en-GB" sz="2400" dirty="0"/>
              <a:t>Kate Manley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microscopy</a:t>
            </a:r>
          </a:p>
          <a:p>
            <a:pPr>
              <a:lnSpc>
                <a:spcPct val="80000"/>
              </a:lnSpc>
            </a:pPr>
            <a:r>
              <a:rPr lang="en-GB" sz="2400" dirty="0"/>
              <a:t>Arkwright Incorporated of Coventry, R.I.</a:t>
            </a:r>
            <a:r>
              <a:rPr lang="en-US" sz="2400" dirty="0"/>
              <a:t> (USA)</a:t>
            </a:r>
          </a:p>
          <a:p>
            <a:pPr lvl="1">
              <a:lnSpc>
                <a:spcPct val="80000"/>
              </a:lnSpc>
            </a:pPr>
            <a:r>
              <a:rPr lang="en-US" sz="2000" dirty="0" err="1"/>
              <a:t>rheometry</a:t>
            </a:r>
            <a:endParaRPr lang="en-US" sz="2000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16213" y="5967413"/>
            <a:ext cx="5829300" cy="588962"/>
          </a:xfrm>
        </p:spPr>
        <p:txBody>
          <a:bodyPr/>
          <a:lstStyle/>
          <a:p>
            <a:r>
              <a:rPr lang="en-US" dirty="0" smtClean="0"/>
              <a:t>NKS 2007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Tinkertoy</a:t>
            </a:r>
            <a:r>
              <a:rPr lang="en-US" dirty="0" smtClean="0"/>
              <a:t> computer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NKS 2007</a:t>
            </a:r>
            <a:endParaRPr lang="en-US" dirty="0"/>
          </a:p>
        </p:txBody>
      </p:sp>
      <p:pic>
        <p:nvPicPr>
          <p:cNvPr id="4" name="Picture 3" descr="t-toy_cpu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0" y="1470025"/>
            <a:ext cx="5461000" cy="4095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Crystal Engineering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90650"/>
            <a:ext cx="3810000" cy="3987800"/>
          </a:xfrm>
        </p:spPr>
        <p:txBody>
          <a:bodyPr/>
          <a:lstStyle/>
          <a:p>
            <a:r>
              <a:rPr lang="en-US" sz="2400" dirty="0"/>
              <a:t>Node &amp; spacer</a:t>
            </a:r>
          </a:p>
          <a:p>
            <a:pPr lvl="1"/>
            <a:r>
              <a:rPr lang="en-US" sz="2000" dirty="0" smtClean="0"/>
              <a:t>Appropriate symmetry</a:t>
            </a:r>
            <a:endParaRPr lang="en-US" sz="2000" dirty="0"/>
          </a:p>
          <a:p>
            <a:pPr lvl="1"/>
            <a:r>
              <a:rPr lang="en-US" sz="2000" dirty="0"/>
              <a:t>Rigid spacer</a:t>
            </a:r>
          </a:p>
          <a:p>
            <a:pPr lvl="1"/>
            <a:r>
              <a:rPr lang="en-US" sz="2000" dirty="0"/>
              <a:t>“Complete” coordination sphere</a:t>
            </a:r>
          </a:p>
          <a:p>
            <a:endParaRPr lang="en-US" sz="2400" dirty="0"/>
          </a:p>
          <a:p>
            <a:r>
              <a:rPr lang="en-US" sz="2400" dirty="0"/>
              <a:t>“Self-correction”</a:t>
            </a:r>
          </a:p>
          <a:p>
            <a:pPr lvl="1"/>
            <a:r>
              <a:rPr lang="en-US" sz="2000" dirty="0"/>
              <a:t>Thermodynamics</a:t>
            </a:r>
          </a:p>
          <a:p>
            <a:pPr lvl="1"/>
            <a:r>
              <a:rPr lang="en-US" sz="2000" dirty="0"/>
              <a:t>Kinetics</a:t>
            </a:r>
          </a:p>
        </p:txBody>
      </p:sp>
      <p:grpSp>
        <p:nvGrpSpPr>
          <p:cNvPr id="69640" name="Group 8"/>
          <p:cNvGrpSpPr>
            <a:grpSpLocks/>
          </p:cNvGrpSpPr>
          <p:nvPr/>
        </p:nvGrpSpPr>
        <p:grpSpPr bwMode="auto">
          <a:xfrm rot="-5400000">
            <a:off x="5064125" y="1997075"/>
            <a:ext cx="3394075" cy="2733675"/>
            <a:chOff x="3311" y="1165"/>
            <a:chExt cx="1698" cy="1722"/>
          </a:xfrm>
        </p:grpSpPr>
        <p:sp>
          <p:nvSpPr>
            <p:cNvPr id="69641" name="Line 9"/>
            <p:cNvSpPr>
              <a:spLocks noChangeShapeType="1"/>
            </p:cNvSpPr>
            <p:nvPr/>
          </p:nvSpPr>
          <p:spPr bwMode="auto">
            <a:xfrm>
              <a:off x="3311" y="1738"/>
              <a:ext cx="1698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42" name="Line 10"/>
            <p:cNvSpPr>
              <a:spLocks noChangeShapeType="1"/>
            </p:cNvSpPr>
            <p:nvPr/>
          </p:nvSpPr>
          <p:spPr bwMode="auto">
            <a:xfrm>
              <a:off x="3311" y="2311"/>
              <a:ext cx="1698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43" name="Line 11"/>
            <p:cNvSpPr>
              <a:spLocks noChangeShapeType="1"/>
            </p:cNvSpPr>
            <p:nvPr/>
          </p:nvSpPr>
          <p:spPr bwMode="auto">
            <a:xfrm>
              <a:off x="3311" y="2887"/>
              <a:ext cx="1698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44" name="Line 12"/>
            <p:cNvSpPr>
              <a:spLocks noChangeShapeType="1"/>
            </p:cNvSpPr>
            <p:nvPr/>
          </p:nvSpPr>
          <p:spPr bwMode="auto">
            <a:xfrm>
              <a:off x="3311" y="1165"/>
              <a:ext cx="1698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46" name="Line 14"/>
          <p:cNvSpPr>
            <a:spLocks noChangeShapeType="1"/>
          </p:cNvSpPr>
          <p:nvPr/>
        </p:nvSpPr>
        <p:spPr bwMode="auto">
          <a:xfrm>
            <a:off x="5067300" y="2911475"/>
            <a:ext cx="3378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>
            <a:off x="5067300" y="3821113"/>
            <a:ext cx="3378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48" name="Line 16"/>
          <p:cNvSpPr>
            <a:spLocks noChangeShapeType="1"/>
          </p:cNvSpPr>
          <p:nvPr/>
        </p:nvSpPr>
        <p:spPr bwMode="auto">
          <a:xfrm>
            <a:off x="5067300" y="4735513"/>
            <a:ext cx="3378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49" name="Line 17"/>
          <p:cNvSpPr>
            <a:spLocks noChangeShapeType="1"/>
          </p:cNvSpPr>
          <p:nvPr/>
        </p:nvSpPr>
        <p:spPr bwMode="auto">
          <a:xfrm>
            <a:off x="5067300" y="2001838"/>
            <a:ext cx="3378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50" name="Oval 18"/>
          <p:cNvSpPr>
            <a:spLocks noChangeArrowheads="1"/>
          </p:cNvSpPr>
          <p:nvPr/>
        </p:nvSpPr>
        <p:spPr bwMode="auto">
          <a:xfrm flipV="1">
            <a:off x="5257800" y="1865313"/>
            <a:ext cx="269875" cy="269875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51" name="Oval 19"/>
          <p:cNvSpPr>
            <a:spLocks noChangeArrowheads="1"/>
          </p:cNvSpPr>
          <p:nvPr/>
        </p:nvSpPr>
        <p:spPr bwMode="auto">
          <a:xfrm flipV="1">
            <a:off x="6170613" y="1866900"/>
            <a:ext cx="269875" cy="269875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52" name="Oval 20"/>
          <p:cNvSpPr>
            <a:spLocks noChangeArrowheads="1"/>
          </p:cNvSpPr>
          <p:nvPr/>
        </p:nvSpPr>
        <p:spPr bwMode="auto">
          <a:xfrm flipV="1">
            <a:off x="7083425" y="1866900"/>
            <a:ext cx="269875" cy="269875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53" name="Oval 21"/>
          <p:cNvSpPr>
            <a:spLocks noChangeArrowheads="1"/>
          </p:cNvSpPr>
          <p:nvPr/>
        </p:nvSpPr>
        <p:spPr bwMode="auto">
          <a:xfrm flipV="1">
            <a:off x="7996238" y="1865313"/>
            <a:ext cx="269875" cy="269875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54" name="Oval 22"/>
          <p:cNvSpPr>
            <a:spLocks noChangeArrowheads="1"/>
          </p:cNvSpPr>
          <p:nvPr/>
        </p:nvSpPr>
        <p:spPr bwMode="auto">
          <a:xfrm flipV="1">
            <a:off x="5257800" y="2776538"/>
            <a:ext cx="269875" cy="269875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55" name="Oval 23"/>
          <p:cNvSpPr>
            <a:spLocks noChangeArrowheads="1"/>
          </p:cNvSpPr>
          <p:nvPr/>
        </p:nvSpPr>
        <p:spPr bwMode="auto">
          <a:xfrm flipV="1">
            <a:off x="6170613" y="2778125"/>
            <a:ext cx="269875" cy="269875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56" name="Oval 24"/>
          <p:cNvSpPr>
            <a:spLocks noChangeArrowheads="1"/>
          </p:cNvSpPr>
          <p:nvPr/>
        </p:nvSpPr>
        <p:spPr bwMode="auto">
          <a:xfrm flipV="1">
            <a:off x="7083425" y="2778125"/>
            <a:ext cx="269875" cy="269875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57" name="Oval 25"/>
          <p:cNvSpPr>
            <a:spLocks noChangeArrowheads="1"/>
          </p:cNvSpPr>
          <p:nvPr/>
        </p:nvSpPr>
        <p:spPr bwMode="auto">
          <a:xfrm flipV="1">
            <a:off x="7996238" y="2776538"/>
            <a:ext cx="269875" cy="269875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58" name="Oval 26"/>
          <p:cNvSpPr>
            <a:spLocks noChangeArrowheads="1"/>
          </p:cNvSpPr>
          <p:nvPr/>
        </p:nvSpPr>
        <p:spPr bwMode="auto">
          <a:xfrm flipV="1">
            <a:off x="5257800" y="3687763"/>
            <a:ext cx="269875" cy="269875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59" name="Oval 27"/>
          <p:cNvSpPr>
            <a:spLocks noChangeArrowheads="1"/>
          </p:cNvSpPr>
          <p:nvPr/>
        </p:nvSpPr>
        <p:spPr bwMode="auto">
          <a:xfrm flipV="1">
            <a:off x="6170613" y="3689350"/>
            <a:ext cx="269875" cy="269875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60" name="Oval 28"/>
          <p:cNvSpPr>
            <a:spLocks noChangeArrowheads="1"/>
          </p:cNvSpPr>
          <p:nvPr/>
        </p:nvSpPr>
        <p:spPr bwMode="auto">
          <a:xfrm flipV="1">
            <a:off x="7083425" y="3689350"/>
            <a:ext cx="269875" cy="269875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61" name="Oval 29"/>
          <p:cNvSpPr>
            <a:spLocks noChangeArrowheads="1"/>
          </p:cNvSpPr>
          <p:nvPr/>
        </p:nvSpPr>
        <p:spPr bwMode="auto">
          <a:xfrm flipV="1">
            <a:off x="7996238" y="3687763"/>
            <a:ext cx="269875" cy="269875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62" name="Oval 30"/>
          <p:cNvSpPr>
            <a:spLocks noChangeArrowheads="1"/>
          </p:cNvSpPr>
          <p:nvPr/>
        </p:nvSpPr>
        <p:spPr bwMode="auto">
          <a:xfrm flipV="1">
            <a:off x="5257800" y="4600575"/>
            <a:ext cx="269875" cy="269875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63" name="Oval 31"/>
          <p:cNvSpPr>
            <a:spLocks noChangeArrowheads="1"/>
          </p:cNvSpPr>
          <p:nvPr/>
        </p:nvSpPr>
        <p:spPr bwMode="auto">
          <a:xfrm flipV="1">
            <a:off x="6170613" y="4602163"/>
            <a:ext cx="269875" cy="269875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64" name="Oval 32"/>
          <p:cNvSpPr>
            <a:spLocks noChangeArrowheads="1"/>
          </p:cNvSpPr>
          <p:nvPr/>
        </p:nvSpPr>
        <p:spPr bwMode="auto">
          <a:xfrm flipV="1">
            <a:off x="7083425" y="4602163"/>
            <a:ext cx="269875" cy="269875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65" name="Oval 33"/>
          <p:cNvSpPr>
            <a:spLocks noChangeArrowheads="1"/>
          </p:cNvSpPr>
          <p:nvPr/>
        </p:nvSpPr>
        <p:spPr bwMode="auto">
          <a:xfrm flipV="1">
            <a:off x="7996238" y="4600575"/>
            <a:ext cx="269875" cy="269875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16213" y="5967413"/>
            <a:ext cx="5829300" cy="588962"/>
          </a:xfrm>
        </p:spPr>
        <p:txBody>
          <a:bodyPr/>
          <a:lstStyle/>
          <a:p>
            <a:r>
              <a:rPr lang="en-US" dirty="0" smtClean="0"/>
              <a:t>NKS 2007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Crystal Engineering</a:t>
            </a: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16213" y="5967413"/>
            <a:ext cx="5829300" cy="588962"/>
          </a:xfrm>
        </p:spPr>
        <p:txBody>
          <a:bodyPr/>
          <a:lstStyle/>
          <a:p>
            <a:r>
              <a:rPr lang="en-US" dirty="0" smtClean="0"/>
              <a:t>NKS 2007</a:t>
            </a:r>
            <a:endParaRPr lang="en-US" dirty="0"/>
          </a:p>
        </p:txBody>
      </p:sp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l="13234" t="32603" r="9995" b="13177"/>
          <a:stretch>
            <a:fillRect/>
          </a:stretch>
        </p:blipFill>
        <p:spPr bwMode="auto">
          <a:xfrm>
            <a:off x="4064000" y="1304925"/>
            <a:ext cx="43942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0" name="Picture 4" descr="44bipyridine">
            <a:hlinkClick r:id=""/>
          </p:cNvPr>
          <p:cNvPicPr>
            <a:picLocks noChangeAspect="1" noChangeArrowheads="1"/>
          </p:cNvPicPr>
          <p:nvPr/>
        </p:nvPicPr>
        <p:blipFill>
          <a:blip r:embed="rId4"/>
          <a:srcRect l="20984" r="20984"/>
          <a:stretch>
            <a:fillRect/>
          </a:stretch>
        </p:blipFill>
        <p:spPr bwMode="auto">
          <a:xfrm>
            <a:off x="739550" y="1470028"/>
            <a:ext cx="2427699" cy="4061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NKS 2006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NKS 2007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l="21487" t="10188" r="21487" b="10188"/>
          <a:stretch>
            <a:fillRect/>
          </a:stretch>
        </p:blipFill>
        <p:spPr bwMode="auto">
          <a:xfrm>
            <a:off x="863600" y="1304925"/>
            <a:ext cx="19462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 l="20425" t="11423" r="20425" b="11423"/>
          <a:stretch>
            <a:fillRect/>
          </a:stretch>
        </p:blipFill>
        <p:spPr bwMode="auto">
          <a:xfrm>
            <a:off x="3722688" y="1343025"/>
            <a:ext cx="2009775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 l="24440" t="3705" r="22432" b="11423"/>
          <a:stretch>
            <a:fillRect/>
          </a:stretch>
        </p:blipFill>
        <p:spPr bwMode="auto">
          <a:xfrm>
            <a:off x="6648450" y="1236663"/>
            <a:ext cx="180975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/>
          <a:srcRect l="17473" t="16516" r="17473" b="16516"/>
          <a:stretch>
            <a:fillRect/>
          </a:stretch>
        </p:blipFill>
        <p:spPr bwMode="auto">
          <a:xfrm>
            <a:off x="1874838" y="3881438"/>
            <a:ext cx="221932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/>
          <a:srcRect l="19481" t="12657" r="15584" b="12657"/>
          <a:stretch>
            <a:fillRect/>
          </a:stretch>
        </p:blipFill>
        <p:spPr bwMode="auto">
          <a:xfrm>
            <a:off x="4833938" y="3673476"/>
            <a:ext cx="2219325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NKS 2006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NKS 2007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 l="14522" t="26859" r="14522" b="26859"/>
          <a:stretch>
            <a:fillRect/>
          </a:stretch>
        </p:blipFill>
        <p:spPr bwMode="auto">
          <a:xfrm>
            <a:off x="685800" y="1304925"/>
            <a:ext cx="2933700" cy="150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/>
          <a:srcRect l="20851" t="11423" r="17007" b="6329"/>
          <a:stretch>
            <a:fillRect/>
          </a:stretch>
        </p:blipFill>
        <p:spPr bwMode="auto">
          <a:xfrm>
            <a:off x="5302891" y="1502448"/>
            <a:ext cx="3155309" cy="324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5"/>
          <a:srcRect l="17772" t="27089" r="15622" b="24678"/>
          <a:stretch>
            <a:fillRect/>
          </a:stretch>
        </p:blipFill>
        <p:spPr bwMode="auto">
          <a:xfrm>
            <a:off x="979487" y="3337798"/>
            <a:ext cx="3832246" cy="218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NKS 2006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NKS 2007</a:t>
            </a:r>
            <a:endParaRPr lang="en-US" dirty="0"/>
          </a:p>
        </p:txBody>
      </p:sp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7833" y="1304925"/>
            <a:ext cx="4763896" cy="431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NKS 2006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NKS 2007</a:t>
            </a:r>
            <a:endParaRPr lang="en-US" dirty="0"/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3"/>
          <a:srcRect t="13731" r="15035"/>
          <a:stretch>
            <a:fillRect/>
          </a:stretch>
        </p:blipFill>
        <p:spPr bwMode="auto">
          <a:xfrm>
            <a:off x="2324100" y="1125279"/>
            <a:ext cx="4650806" cy="4596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">
      <a:dk1>
        <a:srgbClr val="003366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AAAAAA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</TotalTime>
  <Words>303</Words>
  <Application>Microsoft PowerPoint</Application>
  <PresentationFormat>On-screen Show (4:3)</PresentationFormat>
  <Paragraphs>137</Paragraphs>
  <Slides>25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Times</vt:lpstr>
      <vt:lpstr>Blank</vt:lpstr>
      <vt:lpstr>ISIS/Draw Sketch</vt:lpstr>
      <vt:lpstr>Adobe Photoshop Image</vt:lpstr>
      <vt:lpstr>SigmaPlot 9.0 Graph</vt:lpstr>
      <vt:lpstr>Recent Developments in Materials Science</vt:lpstr>
      <vt:lpstr>Materials Science for Dummies</vt:lpstr>
      <vt:lpstr>Tinkertoy computer </vt:lpstr>
      <vt:lpstr>Crystal Engineering</vt:lpstr>
      <vt:lpstr>Crystal Engineering</vt:lpstr>
      <vt:lpstr>NKS 2006</vt:lpstr>
      <vt:lpstr>NKS 2006</vt:lpstr>
      <vt:lpstr>NKS 2006</vt:lpstr>
      <vt:lpstr>NKS 2006</vt:lpstr>
      <vt:lpstr>Amorphous Materials?</vt:lpstr>
      <vt:lpstr>Amorphous Materials?</vt:lpstr>
      <vt:lpstr>Ligand Exchange</vt:lpstr>
      <vt:lpstr>Coordination Polymer Gels</vt:lpstr>
      <vt:lpstr>Coordination Polymer Gels</vt:lpstr>
      <vt:lpstr>Sol-gel Structure</vt:lpstr>
      <vt:lpstr>Silica sol-gel</vt:lpstr>
      <vt:lpstr>Xerogel (films)</vt:lpstr>
      <vt:lpstr>Xerogel (films)</vt:lpstr>
      <vt:lpstr>Aerogels</vt:lpstr>
      <vt:lpstr>Aerogels</vt:lpstr>
      <vt:lpstr>Aerogels</vt:lpstr>
      <vt:lpstr>Aerogels</vt:lpstr>
      <vt:lpstr>Porous Coordination Polymers</vt:lpstr>
      <vt:lpstr>Coordination Polymers Gels</vt:lpstr>
      <vt:lpstr>Acknowledgements</vt:lpstr>
    </vt:vector>
  </TitlesOfParts>
  <Company>Brown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Lenahan</dc:creator>
  <cp:lastModifiedBy>Brian</cp:lastModifiedBy>
  <cp:revision>71</cp:revision>
  <cp:lastPrinted>2004-06-28T16:35:14Z</cp:lastPrinted>
  <dcterms:created xsi:type="dcterms:W3CDTF">2003-10-16T16:42:21Z</dcterms:created>
  <dcterms:modified xsi:type="dcterms:W3CDTF">2007-07-14T03:34:25Z</dcterms:modified>
</cp:coreProperties>
</file>